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74" r:id="rId4"/>
    <p:sldId id="275" r:id="rId5"/>
    <p:sldId id="285" r:id="rId6"/>
    <p:sldId id="286" r:id="rId7"/>
    <p:sldId id="277" r:id="rId8"/>
    <p:sldId id="278" r:id="rId9"/>
    <p:sldId id="279" r:id="rId10"/>
    <p:sldId id="280" r:id="rId11"/>
    <p:sldId id="283" r:id="rId12"/>
    <p:sldId id="282" r:id="rId13"/>
    <p:sldId id="273" r:id="rId14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0"/>
    <p:restoredTop sz="94967" autoAdjust="0"/>
  </p:normalViewPr>
  <p:slideViewPr>
    <p:cSldViewPr snapToGrid="0">
      <p:cViewPr varScale="1">
        <p:scale>
          <a:sx n="49" d="100"/>
          <a:sy n="49" d="100"/>
        </p:scale>
        <p:origin x="8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+mj-lt"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63497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effectLst/>
                <a:latin typeface="+mj-ea"/>
                <a:ea typeface="+mj-ea"/>
              </a:rPr>
              <a:t>관계 대명사</a:t>
            </a:r>
            <a:endParaRPr lang="ko-KR" altLang="en-US" sz="4800" dirty="0"/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73630" y="651600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35345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latin typeface="+mj-ea"/>
              </a:rPr>
              <a:t>관계 대명사 </a:t>
            </a:r>
            <a:r>
              <a:rPr lang="en-US" altLang="ko-KR" sz="4800" b="1" dirty="0">
                <a:latin typeface="+mj-ea"/>
              </a:rPr>
              <a:t>what</a:t>
            </a:r>
            <a:endParaRPr lang="ko-KR" altLang="en-US" sz="4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22960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dirty="0"/>
              <a:t>Basic </a:t>
            </a:r>
            <a:r>
              <a:rPr lang="en-US" altLang="ko-Kore-KR" dirty="0">
                <a:effectLst/>
                <a:latin typeface="+mj-lt"/>
                <a:ea typeface="Noto Sans KR" panose="020B0500000000000000" pitchFamily="34" charset="-128"/>
              </a:rPr>
              <a:t>English1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64762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37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827505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370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관계 대명사 </a:t>
            </a:r>
            <a:r>
              <a:rPr lang="en-US" altLang="ko-KR" sz="3600" dirty="0">
                <a:latin typeface="+mj-ea"/>
              </a:rPr>
              <a:t>what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82379E25-996C-4AE1-9895-67A85D62D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946377"/>
              </p:ext>
            </p:extLst>
          </p:nvPr>
        </p:nvGraphicFramePr>
        <p:xfrm>
          <a:off x="1270480" y="2095721"/>
          <a:ext cx="3903563" cy="3514470"/>
        </p:xfrm>
        <a:graphic>
          <a:graphicData uri="http://schemas.openxmlformats.org/drawingml/2006/table">
            <a:tbl>
              <a:tblPr/>
              <a:tblGrid>
                <a:gridCol w="3903563">
                  <a:extLst>
                    <a:ext uri="{9D8B030D-6E8A-4147-A177-3AD203B41FA5}">
                      <a16:colId xmlns:a16="http://schemas.microsoft.com/office/drawing/2014/main" val="1215779229"/>
                    </a:ext>
                  </a:extLst>
                </a:gridCol>
              </a:tblGrid>
              <a:tr h="1130900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	</a:t>
                      </a:r>
                      <a:r>
                        <a:rPr lang="ko-KR" altLang="en-US" sz="25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관계 대명사 </a:t>
                      </a:r>
                      <a:r>
                        <a:rPr lang="en-US" sz="25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that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279347"/>
                  </a:ext>
                </a:extLst>
              </a:tr>
              <a:tr h="2383570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that </a:t>
                      </a:r>
                      <a:r>
                        <a:rPr lang="ko-KR" altLang="en-US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앞에 선행사가 있다</a:t>
                      </a: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ko-KR" altLang="en-US" sz="25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앞에 있는 선행사를 수식하는 형용사절을 이끈다</a:t>
                      </a: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ko-KR" altLang="en-US" sz="25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311015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D3D3F1D3-351F-4DCA-9D63-278328AF3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575" y="3465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3D780BFB-3C14-4EC2-8729-F28E86E08D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328454"/>
              </p:ext>
            </p:extLst>
          </p:nvPr>
        </p:nvGraphicFramePr>
        <p:xfrm>
          <a:off x="5533697" y="2047332"/>
          <a:ext cx="4824247" cy="3562858"/>
        </p:xfrm>
        <a:graphic>
          <a:graphicData uri="http://schemas.openxmlformats.org/drawingml/2006/table">
            <a:tbl>
              <a:tblPr/>
              <a:tblGrid>
                <a:gridCol w="4824247">
                  <a:extLst>
                    <a:ext uri="{9D8B030D-6E8A-4147-A177-3AD203B41FA5}">
                      <a16:colId xmlns:a16="http://schemas.microsoft.com/office/drawing/2014/main" val="3360839097"/>
                    </a:ext>
                  </a:extLst>
                </a:gridCol>
              </a:tblGrid>
              <a:tr h="1027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5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관계 대명사 </a:t>
                      </a:r>
                      <a:r>
                        <a:rPr lang="en-US" sz="25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what 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5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(= the thing(s) that)</a:t>
                      </a:r>
                      <a:endParaRPr lang="en-US" sz="25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795558"/>
                  </a:ext>
                </a:extLst>
              </a:tr>
              <a:tr h="2095960"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what</a:t>
                      </a:r>
                      <a:r>
                        <a:rPr lang="ko-KR" altLang="en-US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에 선행사가 포함되어 있다</a:t>
                      </a: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문장에서 주어</a:t>
                      </a: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보어</a:t>
                      </a: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목적어 역할을 하는 명사절을 이끈다</a:t>
                      </a:r>
                      <a:r>
                        <a:rPr lang="en-US" altLang="ko-KR" sz="25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lang="ko-KR" altLang="en-US" sz="25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079179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F2BF4F3F-ED78-4334-A000-83EB6CDF9F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575" y="3465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38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584785" cy="378283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</a:t>
            </a:r>
            <a:r>
              <a:rPr lang="en-US" altLang="ko-KR" sz="3600" b="1" u="sng" dirty="0">
                <a:latin typeface="+mn-ea"/>
              </a:rPr>
              <a:t>What</a:t>
            </a:r>
            <a:r>
              <a:rPr lang="en-US" altLang="ko-KR" sz="3600" u="sng" dirty="0">
                <a:latin typeface="+mn-ea"/>
              </a:rPr>
              <a:t> I bought last week</a:t>
            </a:r>
            <a:r>
              <a:rPr lang="en-US" altLang="ko-KR" sz="3600" dirty="0">
                <a:latin typeface="+mn-ea"/>
              </a:rPr>
              <a:t> is broken.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(</a:t>
            </a:r>
            <a:r>
              <a:rPr lang="ko-KR" altLang="en-US" sz="3200" dirty="0">
                <a:latin typeface="+mn-ea"/>
              </a:rPr>
              <a:t>내가 지난주에 산 것이 깨졌다</a:t>
            </a:r>
            <a:r>
              <a:rPr lang="en-US" altLang="ko-KR" sz="3200" dirty="0">
                <a:latin typeface="+mn-ea"/>
              </a:rPr>
              <a:t>.) </a:t>
            </a:r>
            <a:r>
              <a:rPr lang="ko-KR" altLang="en-US" sz="3200" dirty="0">
                <a:latin typeface="+mn-ea"/>
              </a:rPr>
              <a:t> </a:t>
            </a:r>
            <a:r>
              <a:rPr lang="en-US" altLang="ko-KR" sz="3200" dirty="0">
                <a:latin typeface="+mn-ea"/>
              </a:rPr>
              <a:t>&lt;</a:t>
            </a:r>
            <a:r>
              <a:rPr lang="ko-KR" altLang="en-US" sz="3200" dirty="0">
                <a:latin typeface="+mn-ea"/>
              </a:rPr>
              <a:t>주어 역할</a:t>
            </a:r>
            <a:r>
              <a:rPr lang="en-US" altLang="ko-KR" sz="3200" dirty="0">
                <a:latin typeface="+mn-ea"/>
              </a:rPr>
              <a:t>&gt;</a:t>
            </a:r>
            <a:endParaRPr lang="ko-KR" altLang="en-US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 • The best way is </a:t>
            </a:r>
            <a:r>
              <a:rPr lang="en-US" altLang="ko-KR" sz="3600" b="1" u="sng" dirty="0">
                <a:latin typeface="+mn-ea"/>
              </a:rPr>
              <a:t>what</a:t>
            </a:r>
            <a:r>
              <a:rPr lang="en-US" altLang="ko-KR" sz="3600" u="sng" dirty="0">
                <a:latin typeface="+mn-ea"/>
              </a:rPr>
              <a:t> you suggested</a:t>
            </a:r>
            <a:r>
              <a:rPr lang="en-US" altLang="ko-KR" sz="3600" dirty="0">
                <a:latin typeface="+mn-ea"/>
              </a:rPr>
              <a:t>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(</a:t>
            </a:r>
            <a:r>
              <a:rPr lang="ko-KR" altLang="en-US" sz="3200" dirty="0">
                <a:latin typeface="+mn-ea"/>
              </a:rPr>
              <a:t>최고의 방법은 네가 제안했던 것이다</a:t>
            </a:r>
            <a:r>
              <a:rPr lang="en-US" altLang="ko-KR" sz="3200" dirty="0">
                <a:latin typeface="+mn-ea"/>
              </a:rPr>
              <a:t>.) </a:t>
            </a:r>
            <a:r>
              <a:rPr lang="ko-KR" altLang="en-US" sz="3200" dirty="0">
                <a:latin typeface="+mn-ea"/>
              </a:rPr>
              <a:t> </a:t>
            </a:r>
            <a:endParaRPr lang="en-US" altLang="ko-KR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                                  &lt;</a:t>
            </a:r>
            <a:r>
              <a:rPr lang="ko-KR" altLang="en-US" sz="3200" dirty="0">
                <a:latin typeface="+mn-ea"/>
              </a:rPr>
              <a:t>보어 역할</a:t>
            </a:r>
            <a:r>
              <a:rPr lang="en-US" altLang="ko-KR" sz="3200" dirty="0">
                <a:latin typeface="+mn-ea"/>
              </a:rPr>
              <a:t>&gt; </a:t>
            </a:r>
            <a:endParaRPr lang="ko-KR" altLang="en-US" sz="32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FF9E1-9FC3-4F94-81AD-3AA8CBE66F46}"/>
              </a:ext>
            </a:extLst>
          </p:cNvPr>
          <p:cNvSpPr txBox="1"/>
          <p:nvPr/>
        </p:nvSpPr>
        <p:spPr>
          <a:xfrm>
            <a:off x="2687855" y="81992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관계 대명사 </a:t>
            </a:r>
            <a:r>
              <a:rPr lang="en-US" altLang="ko-KR" sz="3600" dirty="0">
                <a:latin typeface="+mj-ea"/>
              </a:rPr>
              <a:t>what</a:t>
            </a:r>
            <a:endParaRPr lang="ko-KR" altLang="en-US" sz="36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32713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78283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I enjoy </a:t>
            </a:r>
            <a:r>
              <a:rPr lang="en-US" altLang="ko-KR" sz="3600" b="1" u="sng" dirty="0">
                <a:latin typeface="+mn-ea"/>
              </a:rPr>
              <a:t>what</a:t>
            </a:r>
            <a:r>
              <a:rPr lang="en-US" altLang="ko-KR" sz="3600" u="sng" dirty="0">
                <a:latin typeface="+mn-ea"/>
              </a:rPr>
              <a:t> I do</a:t>
            </a:r>
            <a:r>
              <a:rPr lang="en-US" altLang="ko-KR" sz="3200" dirty="0">
                <a:latin typeface="+mn-ea"/>
              </a:rPr>
              <a:t>. (</a:t>
            </a:r>
            <a:r>
              <a:rPr lang="ko-KR" altLang="en-US" sz="3200" dirty="0">
                <a:latin typeface="+mn-ea"/>
              </a:rPr>
              <a:t>나는 내가 하는 일을 즐긴다</a:t>
            </a:r>
            <a:r>
              <a:rPr lang="en-US" altLang="ko-KR" sz="3200" dirty="0">
                <a:latin typeface="+mn-ea"/>
              </a:rPr>
              <a:t>.)</a:t>
            </a:r>
            <a:endParaRPr lang="ko-KR" altLang="en-US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           &lt;</a:t>
            </a:r>
            <a:r>
              <a:rPr lang="ko-KR" altLang="en-US" sz="3200" dirty="0">
                <a:latin typeface="+mn-ea"/>
              </a:rPr>
              <a:t>목적어 역할</a:t>
            </a:r>
            <a:r>
              <a:rPr lang="en-US" altLang="ko-KR" sz="3200" dirty="0">
                <a:latin typeface="+mn-ea"/>
              </a:rPr>
              <a:t>&gt; </a:t>
            </a:r>
            <a:endParaRPr lang="ko-KR" altLang="en-US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• She was shocked at </a:t>
            </a:r>
            <a:r>
              <a:rPr lang="en-US" altLang="ko-KR" sz="3600" b="1" u="sng" dirty="0">
                <a:latin typeface="+mn-ea"/>
              </a:rPr>
              <a:t>what</a:t>
            </a:r>
            <a:r>
              <a:rPr lang="en-US" altLang="ko-KR" sz="3600" u="sng" dirty="0">
                <a:latin typeface="+mn-ea"/>
              </a:rPr>
              <a:t> she heard</a:t>
            </a:r>
            <a:r>
              <a:rPr lang="en-US" altLang="ko-KR" sz="3200" dirty="0">
                <a:latin typeface="+mn-ea"/>
              </a:rPr>
              <a:t>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 (</a:t>
            </a:r>
            <a:r>
              <a:rPr lang="ko-KR" altLang="en-US" sz="3200" dirty="0">
                <a:latin typeface="+mn-ea"/>
              </a:rPr>
              <a:t>그녀는 자신이 들은 것에 충격을 받았다</a:t>
            </a:r>
            <a:r>
              <a:rPr lang="en-US" altLang="ko-KR" sz="3200" dirty="0">
                <a:latin typeface="+mn-ea"/>
              </a:rPr>
              <a:t>.) </a:t>
            </a:r>
            <a:endParaRPr lang="ko-KR" altLang="en-US" sz="32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200" dirty="0">
                <a:latin typeface="+mn-ea"/>
              </a:rPr>
              <a:t>                              &lt;</a:t>
            </a:r>
            <a:r>
              <a:rPr lang="ko-KR" altLang="en-US" sz="3200" dirty="0">
                <a:latin typeface="+mn-ea"/>
              </a:rPr>
              <a:t>전치사의 목적어 역할</a:t>
            </a:r>
            <a:r>
              <a:rPr lang="en-US" altLang="ko-KR" sz="3200" dirty="0">
                <a:latin typeface="+mn-ea"/>
              </a:rPr>
              <a:t>&gt; </a:t>
            </a:r>
            <a:endParaRPr lang="ko-KR" altLang="en-US" sz="32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관계 대명사 </a:t>
            </a:r>
            <a:r>
              <a:rPr lang="en-US" altLang="ko-KR" sz="3600" dirty="0">
                <a:latin typeface="+mj-ea"/>
              </a:rPr>
              <a:t>what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316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878475" y="2270028"/>
            <a:ext cx="9169717" cy="49244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/>
            <a:r>
              <a:rPr lang="en-US" altLang="ko-KR" sz="3200" dirty="0"/>
              <a:t>You should take (that / what) is yours.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40810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82709" y="3005746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what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229132"/>
            <a:ext cx="9000160" cy="1401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200" dirty="0"/>
              <a:t>This is the book (that / what) I borrowed from the library.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88971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3000" dirty="0">
                <a:solidFill>
                  <a:srgbClr val="E5007F"/>
                </a:solidFill>
                <a:effectLst/>
              </a:rPr>
              <a:t>that</a:t>
            </a:r>
          </a:p>
        </p:txBody>
      </p:sp>
    </p:spTree>
    <p:extLst>
      <p:ext uri="{BB962C8B-B14F-4D97-AF65-F5344CB8AC3E}">
        <p14:creationId xmlns:p14="http://schemas.microsoft.com/office/powerpoint/2010/main" val="379358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2169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3600" b="1" dirty="0">
                <a:latin typeface="+mn-ea"/>
              </a:rPr>
              <a:t>관계 대명사 기본 개념</a:t>
            </a:r>
            <a:endParaRPr lang="ko-KR" altLang="en-US" sz="36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600" dirty="0">
                <a:latin typeface="+mn-ea"/>
              </a:rPr>
              <a:t>관계 대명사는 </a:t>
            </a:r>
            <a:r>
              <a:rPr lang="en-US" altLang="ko-KR" sz="3600" dirty="0">
                <a:latin typeface="+mn-ea"/>
              </a:rPr>
              <a:t>&lt;</a:t>
            </a:r>
            <a:r>
              <a:rPr lang="ko-KR" altLang="en-US" sz="3600" dirty="0">
                <a:latin typeface="+mn-ea"/>
              </a:rPr>
              <a:t>접속사</a:t>
            </a:r>
            <a:r>
              <a:rPr lang="en-US" altLang="ko-KR" sz="3600" dirty="0">
                <a:latin typeface="+mn-ea"/>
              </a:rPr>
              <a:t>+</a:t>
            </a:r>
            <a:r>
              <a:rPr lang="ko-KR" altLang="en-US" sz="3600" dirty="0">
                <a:latin typeface="+mn-ea"/>
              </a:rPr>
              <a:t>대명사</a:t>
            </a:r>
            <a:r>
              <a:rPr lang="en-US" altLang="ko-KR" sz="3600" dirty="0">
                <a:latin typeface="+mn-ea"/>
              </a:rPr>
              <a:t>&gt;</a:t>
            </a:r>
            <a:r>
              <a:rPr lang="ko-KR" altLang="en-US" sz="3600" dirty="0">
                <a:latin typeface="+mn-ea"/>
              </a:rPr>
              <a:t>의 역할을 하며</a:t>
            </a:r>
            <a:r>
              <a:rPr lang="en-US" altLang="ko-KR" sz="3600" dirty="0">
                <a:latin typeface="+mn-ea"/>
              </a:rPr>
              <a:t>, </a:t>
            </a:r>
            <a:r>
              <a:rPr lang="ko-KR" altLang="en-US" sz="3600" dirty="0">
                <a:latin typeface="+mn-ea"/>
              </a:rPr>
              <a:t>형용사절을 이끌어 앞에 있는 명사</a:t>
            </a:r>
            <a:r>
              <a:rPr lang="en-US" altLang="ko-KR" sz="3600" dirty="0">
                <a:latin typeface="+mn-ea"/>
              </a:rPr>
              <a:t>(</a:t>
            </a:r>
            <a:r>
              <a:rPr lang="ko-KR" altLang="en-US" sz="3600" dirty="0" err="1">
                <a:latin typeface="+mn-ea"/>
              </a:rPr>
              <a:t>선행사</a:t>
            </a:r>
            <a:r>
              <a:rPr lang="en-US" altLang="ko-KR" sz="3600" dirty="0">
                <a:latin typeface="+mn-ea"/>
              </a:rPr>
              <a:t>)</a:t>
            </a:r>
            <a:r>
              <a:rPr lang="ko-KR" altLang="en-US" sz="3600" dirty="0">
                <a:latin typeface="+mn-ea"/>
              </a:rPr>
              <a:t>를 수식하는 역할을 한다</a:t>
            </a:r>
            <a:r>
              <a:rPr lang="en-US" altLang="ko-KR" sz="3600" dirty="0">
                <a:latin typeface="+mn-ea"/>
              </a:rPr>
              <a:t>. </a:t>
            </a:r>
            <a:endParaRPr lang="ko-KR" altLang="en-US" sz="36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관계 대명사 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관계 대명사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33EEF60-FC7D-47E2-9F2A-856B5873B7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20698"/>
              </p:ext>
            </p:extLst>
          </p:nvPr>
        </p:nvGraphicFramePr>
        <p:xfrm>
          <a:off x="1881946" y="2041638"/>
          <a:ext cx="7863415" cy="3287108"/>
        </p:xfrm>
        <a:graphic>
          <a:graphicData uri="http://schemas.openxmlformats.org/drawingml/2006/table">
            <a:tbl>
              <a:tblPr/>
              <a:tblGrid>
                <a:gridCol w="1966326">
                  <a:extLst>
                    <a:ext uri="{9D8B030D-6E8A-4147-A177-3AD203B41FA5}">
                      <a16:colId xmlns:a16="http://schemas.microsoft.com/office/drawing/2014/main" val="1629691836"/>
                    </a:ext>
                  </a:extLst>
                </a:gridCol>
                <a:gridCol w="1966326">
                  <a:extLst>
                    <a:ext uri="{9D8B030D-6E8A-4147-A177-3AD203B41FA5}">
                      <a16:colId xmlns:a16="http://schemas.microsoft.com/office/drawing/2014/main" val="4167758849"/>
                    </a:ext>
                  </a:extLst>
                </a:gridCol>
                <a:gridCol w="1966326">
                  <a:extLst>
                    <a:ext uri="{9D8B030D-6E8A-4147-A177-3AD203B41FA5}">
                      <a16:colId xmlns:a16="http://schemas.microsoft.com/office/drawing/2014/main" val="2380735733"/>
                    </a:ext>
                  </a:extLst>
                </a:gridCol>
                <a:gridCol w="1964437">
                  <a:extLst>
                    <a:ext uri="{9D8B030D-6E8A-4147-A177-3AD203B41FA5}">
                      <a16:colId xmlns:a16="http://schemas.microsoft.com/office/drawing/2014/main" val="2852670295"/>
                    </a:ext>
                  </a:extLst>
                </a:gridCol>
              </a:tblGrid>
              <a:tr h="65871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선행사</a:t>
                      </a:r>
                      <a:endParaRPr lang="ko-KR" altLang="en-US" sz="2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주격</a:t>
                      </a:r>
                      <a:endParaRPr lang="ko-KR" altLang="en-US" sz="2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목적격</a:t>
                      </a:r>
                      <a:endParaRPr lang="ko-KR" altLang="en-US" sz="28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소유격</a:t>
                      </a:r>
                      <a:endParaRPr lang="ko-KR" altLang="en-US" sz="28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696182"/>
                  </a:ext>
                </a:extLst>
              </a:tr>
              <a:tr h="65871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사람</a:t>
                      </a:r>
                      <a:endParaRPr lang="ko-KR" altLang="en-US" sz="28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who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who(m)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whose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379806"/>
                  </a:ext>
                </a:extLst>
              </a:tr>
              <a:tr h="13109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사물</a:t>
                      </a:r>
                      <a:endParaRPr lang="ko-KR" altLang="en-US" sz="28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which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which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whose / 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of which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427045"/>
                  </a:ext>
                </a:extLst>
              </a:tr>
              <a:tr h="65871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사람 </a:t>
                      </a:r>
                      <a:r>
                        <a:rPr lang="en-US" altLang="ko-KR" sz="28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28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사물</a:t>
                      </a:r>
                      <a:endParaRPr lang="ko-KR" altLang="en-US" sz="28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that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that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994067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8E087F2E-03D4-4032-BDB6-7AA9D0516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0088" y="33861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328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4280397"/>
            <a:ext cx="9631580" cy="6032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 </a:t>
            </a:r>
            <a:endParaRPr lang="ko-KR" altLang="en-US" sz="2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관계 대명사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F00F38-F0E7-4977-B2C2-9DE0E233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935" y="1643216"/>
            <a:ext cx="8926837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• </a:t>
            </a: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I know </a:t>
            </a:r>
            <a:r>
              <a:rPr kumimoji="0" lang="en-US" altLang="ko-KR" sz="36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the girl</a:t>
            </a: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kumimoji="0" lang="en-US" altLang="ko-KR" sz="36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who</a:t>
            </a:r>
            <a:r>
              <a:rPr kumimoji="0" lang="en-US" altLang="ko-KR" sz="36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will join the singing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3600" u="sng" dirty="0">
              <a:solidFill>
                <a:srgbClr val="000000"/>
              </a:solidFill>
              <a:latin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 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   </a:t>
            </a:r>
            <a:r>
              <a:rPr kumimoji="0" lang="en-US" altLang="ko-KR" sz="36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contest</a:t>
            </a: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. &lt;</a:t>
            </a:r>
            <a:r>
              <a:rPr lang="ko-KR" altLang="en-US" sz="3600" dirty="0">
                <a:solidFill>
                  <a:srgbClr val="000000"/>
                </a:solidFill>
                <a:latin typeface="+mn-ea"/>
              </a:rPr>
              <a:t>주격</a:t>
            </a: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&gt;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(</a:t>
            </a:r>
            <a:r>
              <a:rPr kumimoji="0" lang="ko-KR" altLang="en-US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나는 노래 경연에 참가할 여학생을 알고               있다</a:t>
            </a: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.)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 </a:t>
            </a:r>
            <a:endParaRPr kumimoji="0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" name="Picture 1">
            <a:extLst>
              <a:ext uri="{FF2B5EF4-FFF2-40B4-BE49-F238E27FC236}">
                <a16:creationId xmlns:a16="http://schemas.microsoft.com/office/drawing/2014/main" id="{BA5E46D8-3442-4777-B80E-F1238D67A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65295" y="2430576"/>
            <a:ext cx="1226207" cy="599991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10318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4280397"/>
            <a:ext cx="9631580" cy="6032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 </a:t>
            </a:r>
            <a:endParaRPr lang="ko-KR" altLang="en-US" sz="2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관계 대명사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F00F38-F0E7-4977-B2C2-9DE0E233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935" y="2058714"/>
            <a:ext cx="8926837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• </a:t>
            </a:r>
            <a:r>
              <a:rPr lang="en-US" altLang="ko-KR" sz="3600" u="sng" dirty="0">
                <a:solidFill>
                  <a:srgbClr val="000000"/>
                </a:solidFill>
                <a:latin typeface="+mn-ea"/>
              </a:rPr>
              <a:t>The</a:t>
            </a:r>
            <a:r>
              <a:rPr lang="ko-KR" altLang="en-US" sz="3600" u="sng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sz="3600" u="sng" dirty="0">
                <a:solidFill>
                  <a:srgbClr val="000000"/>
                </a:solidFill>
                <a:latin typeface="+mn-ea"/>
              </a:rPr>
              <a:t>book</a:t>
            </a:r>
            <a:r>
              <a:rPr lang="ko-KR" altLang="en-US" sz="3600" dirty="0">
                <a:solidFill>
                  <a:srgbClr val="000000"/>
                </a:solidFill>
                <a:latin typeface="+mn-ea"/>
              </a:rPr>
              <a:t> </a:t>
            </a:r>
            <a:r>
              <a:rPr kumimoji="0" lang="en-US" altLang="ko-KR" sz="36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which </a:t>
            </a:r>
            <a:r>
              <a:rPr lang="en-US" altLang="ko-KR" sz="3600" u="sng" dirty="0">
                <a:solidFill>
                  <a:srgbClr val="000000"/>
                </a:solidFill>
                <a:latin typeface="+mn-ea"/>
              </a:rPr>
              <a:t>he wrote</a:t>
            </a:r>
            <a:r>
              <a:rPr kumimoji="0" lang="en-US" altLang="ko-KR" sz="360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kumimoji="0" lang="en-US" altLang="ko-KR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is interesting.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3600" u="sng" dirty="0">
              <a:solidFill>
                <a:srgbClr val="000000"/>
              </a:solidFill>
              <a:latin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 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             &lt;</a:t>
            </a:r>
            <a:r>
              <a:rPr kumimoji="0" lang="ko-KR" altLang="en-US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목적격</a:t>
            </a: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&gt;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(</a:t>
            </a:r>
            <a:r>
              <a:rPr lang="ko-KR" altLang="en-US" sz="3600" dirty="0">
                <a:solidFill>
                  <a:srgbClr val="000000"/>
                </a:solidFill>
                <a:latin typeface="+mn-ea"/>
              </a:rPr>
              <a:t>그가 쓴 책은 흥미롭다</a:t>
            </a: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.)</a:t>
            </a:r>
            <a:endParaRPr kumimoji="0" lang="en-US" altLang="ko-KR" sz="3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 </a:t>
            </a:r>
            <a:endParaRPr kumimoji="0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" name="Picture 1">
            <a:extLst>
              <a:ext uri="{FF2B5EF4-FFF2-40B4-BE49-F238E27FC236}">
                <a16:creationId xmlns:a16="http://schemas.microsoft.com/office/drawing/2014/main" id="{BA5E46D8-3442-4777-B80E-F1238D67A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30179" y="2872011"/>
            <a:ext cx="1226207" cy="599991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13681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4280397"/>
            <a:ext cx="9631580" cy="6032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 </a:t>
            </a:r>
            <a:endParaRPr lang="ko-KR" altLang="en-US" sz="2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관계 대명사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F00F38-F0E7-4977-B2C2-9DE0E233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935" y="1643216"/>
            <a:ext cx="8926837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• </a:t>
            </a:r>
            <a:r>
              <a:rPr kumimoji="0" lang="en-US" altLang="ko-KR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S</a:t>
            </a: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he met </a:t>
            </a:r>
            <a:r>
              <a:rPr lang="en-US" altLang="ko-KR" sz="3600" u="sng" dirty="0">
                <a:solidFill>
                  <a:srgbClr val="000000"/>
                </a:solidFill>
                <a:latin typeface="+mn-ea"/>
              </a:rPr>
              <a:t>a student</a:t>
            </a: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kumimoji="0" lang="en-US" altLang="ko-KR" sz="36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whose</a:t>
            </a:r>
            <a:r>
              <a:rPr kumimoji="0" lang="en-US" altLang="ko-KR" sz="36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name is the</a:t>
            </a:r>
            <a:endParaRPr lang="en-US" altLang="ko-KR" sz="3600" u="sng" dirty="0">
              <a:solidFill>
                <a:srgbClr val="000000"/>
              </a:solidFill>
              <a:latin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  </a:t>
            </a:r>
          </a:p>
          <a:p>
            <a:pPr algn="just">
              <a:lnSpc>
                <a:spcPct val="150000"/>
              </a:lnSpc>
            </a:pP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   </a:t>
            </a:r>
            <a:r>
              <a:rPr lang="en-US" altLang="ko-KR" sz="3600" u="sng" dirty="0">
                <a:solidFill>
                  <a:srgbClr val="000000"/>
                </a:solidFill>
                <a:latin typeface="+mn-ea"/>
              </a:rPr>
              <a:t>same as hers.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    &lt;</a:t>
            </a:r>
            <a:r>
              <a:rPr kumimoji="0" lang="ko-KR" altLang="en-US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소유격</a:t>
            </a:r>
            <a:r>
              <a:rPr lang="en-US" altLang="ko-KR" sz="3600" dirty="0">
                <a:solidFill>
                  <a:srgbClr val="000000"/>
                </a:solidFill>
                <a:latin typeface="+mn-ea"/>
              </a:rPr>
              <a:t>&gt;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 (</a:t>
            </a:r>
            <a:r>
              <a:rPr kumimoji="0" lang="ko-KR" altLang="en-US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그녀는 그녀와 이름이 같은 학생을 만났다</a:t>
            </a:r>
            <a:r>
              <a:rPr kumimoji="0" lang="en-US" altLang="ko-KR" sz="3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.)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" name="Picture 1">
            <a:extLst>
              <a:ext uri="{FF2B5EF4-FFF2-40B4-BE49-F238E27FC236}">
                <a16:creationId xmlns:a16="http://schemas.microsoft.com/office/drawing/2014/main" id="{BA5E46D8-3442-4777-B80E-F1238D67A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249890" y="2361815"/>
            <a:ext cx="1226207" cy="599991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79447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9094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kern="0" dirty="0">
                <a:solidFill>
                  <a:srgbClr val="A1658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Grammar Tip</a:t>
            </a:r>
            <a:r>
              <a:rPr lang="en-US" altLang="ko-KR" sz="3000" kern="0" dirty="0">
                <a:solidFill>
                  <a:srgbClr val="000000"/>
                </a:solidFill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000" dirty="0">
                <a:latin typeface="+mn-ea"/>
              </a:rPr>
              <a:t>| </a:t>
            </a:r>
            <a:r>
              <a:rPr lang="ko-KR" altLang="en-US" sz="3000" b="1" dirty="0">
                <a:latin typeface="+mn-ea"/>
              </a:rPr>
              <a:t>목적격 관계대명사의 생략</a:t>
            </a:r>
            <a:endParaRPr lang="en-US" altLang="ko-KR" sz="3000" b="1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600" dirty="0">
                <a:latin typeface="+mn-ea"/>
              </a:rPr>
              <a:t>목적격 관계 대명사는 생략할 수 있다</a:t>
            </a:r>
            <a:r>
              <a:rPr lang="en-US" altLang="ko-KR" sz="3600" dirty="0">
                <a:latin typeface="+mn-ea"/>
              </a:rPr>
              <a:t>.</a:t>
            </a:r>
            <a:endParaRPr lang="ko-KR" altLang="en-US" sz="36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600" u="sng" dirty="0">
                <a:latin typeface="+mn-ea"/>
              </a:rPr>
              <a:t>The man</a:t>
            </a:r>
            <a:r>
              <a:rPr lang="ko-KR" altLang="en-US" sz="3600" dirty="0">
                <a:latin typeface="+mn-ea"/>
              </a:rPr>
              <a:t> </a:t>
            </a:r>
            <a:r>
              <a:rPr lang="en-US" altLang="ko-KR" sz="3600" b="1" u="sng" dirty="0">
                <a:latin typeface="+mn-ea"/>
              </a:rPr>
              <a:t>(who(m))</a:t>
            </a:r>
            <a:r>
              <a:rPr lang="en-US" altLang="ko-KR" sz="3600" u="sng" dirty="0">
                <a:latin typeface="+mn-ea"/>
              </a:rPr>
              <a:t> I met</a:t>
            </a:r>
            <a:r>
              <a:rPr lang="ko-KR" altLang="en-US" sz="3600" dirty="0">
                <a:latin typeface="+mn-ea"/>
              </a:rPr>
              <a:t> </a:t>
            </a:r>
            <a:r>
              <a:rPr lang="en-US" altLang="ko-KR" sz="3600" dirty="0">
                <a:latin typeface="+mn-ea"/>
              </a:rPr>
              <a:t>likes sports. </a:t>
            </a:r>
          </a:p>
          <a:p>
            <a:pPr fontAlgn="base" latinLnBrk="1">
              <a:lnSpc>
                <a:spcPct val="150000"/>
              </a:lnSpc>
            </a:pPr>
            <a:endParaRPr lang="en-US" altLang="ko-KR" sz="36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600" dirty="0">
                <a:latin typeface="+mn-ea"/>
              </a:rPr>
              <a:t>(</a:t>
            </a:r>
            <a:r>
              <a:rPr lang="ko-KR" altLang="en-US" sz="3600" dirty="0">
                <a:latin typeface="+mn-ea"/>
              </a:rPr>
              <a:t>내가 만났던 남자는 스포츠를 좋아한다</a:t>
            </a:r>
            <a:r>
              <a:rPr lang="en-US" altLang="ko-KR" sz="3600" dirty="0">
                <a:latin typeface="+mn-ea"/>
              </a:rPr>
              <a:t>.) </a:t>
            </a:r>
            <a:endParaRPr lang="ko-KR" altLang="en-US" sz="36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관계 대명사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90338D5F-4A6F-496A-87AD-F2A0C92F1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20277" y="3998893"/>
            <a:ext cx="1074602" cy="52581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259217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12957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 </a:t>
            </a:r>
            <a:endParaRPr lang="en-US" altLang="ko-KR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4AB6638-8218-486F-A447-CFD4A9E69996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E1F31D-586C-4192-B10A-3BB5EB04DF19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8A4D24A8-F01C-4F9A-9881-4B9FFE438B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29B7D9D-8E96-428C-9F24-DB59D3DC8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3C09067C-D9FA-4107-AE48-82E8055BA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CD79D6B-2B57-4280-B237-44C1D77E73A5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37AC37-49FD-4B80-B39D-012BE66A8392}"/>
              </a:ext>
            </a:extLst>
          </p:cNvPr>
          <p:cNvSpPr txBox="1"/>
          <p:nvPr/>
        </p:nvSpPr>
        <p:spPr>
          <a:xfrm>
            <a:off x="29114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FEB053-0C04-4A35-9959-9ECD65B6A2C9}"/>
              </a:ext>
            </a:extLst>
          </p:cNvPr>
          <p:cNvSpPr txBox="1"/>
          <p:nvPr/>
        </p:nvSpPr>
        <p:spPr>
          <a:xfrm>
            <a:off x="1799645" y="2247958"/>
            <a:ext cx="963158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/>
            <a:r>
              <a:rPr lang="en-US" altLang="ko-KR" sz="3000" dirty="0"/>
              <a:t>He is a person (that / whose) I admire a lot.</a:t>
            </a: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6C4280DB-FF50-4BE5-8C65-2A58EDC9B39C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33AD5D-FF7F-4FDE-A581-59D6EBC4104B}"/>
              </a:ext>
            </a:extLst>
          </p:cNvPr>
          <p:cNvSpPr txBox="1"/>
          <p:nvPr/>
        </p:nvSpPr>
        <p:spPr>
          <a:xfrm>
            <a:off x="1782710" y="293546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that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BDEF86-8154-4336-9216-B481E6A10056}"/>
              </a:ext>
            </a:extLst>
          </p:cNvPr>
          <p:cNvSpPr txBox="1"/>
          <p:nvPr/>
        </p:nvSpPr>
        <p:spPr>
          <a:xfrm>
            <a:off x="1753925" y="4389444"/>
            <a:ext cx="963158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/>
            <a:r>
              <a:rPr lang="en-US" altLang="ko-KR" sz="3000" dirty="0"/>
              <a:t>The dog (that / whose) tail is wagging seems very happy.</a:t>
            </a: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14F7369A-6822-4895-9DB9-DE4FC9A6CB9F}"/>
              </a:ext>
            </a:extLst>
          </p:cNvPr>
          <p:cNvSpPr/>
          <p:nvPr/>
        </p:nvSpPr>
        <p:spPr>
          <a:xfrm>
            <a:off x="1207825" y="426156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6B01D5-5507-4ACF-A764-0FCEC737191C}"/>
              </a:ext>
            </a:extLst>
          </p:cNvPr>
          <p:cNvSpPr txBox="1"/>
          <p:nvPr/>
        </p:nvSpPr>
        <p:spPr>
          <a:xfrm>
            <a:off x="1736990" y="484046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whose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5227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 관계 대명사 </a:t>
            </a:r>
            <a:r>
              <a:rPr lang="en-US" altLang="ko-KR" sz="3600" dirty="0">
                <a:latin typeface="+mj-ea"/>
                <a:ea typeface="+mj-ea"/>
              </a:rPr>
              <a:t>what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D5EEED-946D-4EF8-B0DE-821C244C3D19}"/>
              </a:ext>
            </a:extLst>
          </p:cNvPr>
          <p:cNvSpPr txBox="1"/>
          <p:nvPr/>
        </p:nvSpPr>
        <p:spPr>
          <a:xfrm>
            <a:off x="1509935" y="1663316"/>
            <a:ext cx="9084493" cy="32169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3600" dirty="0">
                <a:latin typeface="+mn-ea"/>
              </a:rPr>
              <a:t>관계 대명사 </a:t>
            </a:r>
            <a:r>
              <a:rPr lang="en-US" altLang="ko-KR" sz="3600" dirty="0">
                <a:latin typeface="+mn-ea"/>
              </a:rPr>
              <a:t>what</a:t>
            </a:r>
            <a:r>
              <a:rPr lang="ko-KR" altLang="en-US" sz="3600" dirty="0">
                <a:latin typeface="+mn-ea"/>
              </a:rPr>
              <a:t>은 선행사를 포함하고 있으며 ‘</a:t>
            </a:r>
            <a:r>
              <a:rPr lang="en-US" altLang="ko-KR" sz="3600" dirty="0">
                <a:latin typeface="+mn-ea"/>
              </a:rPr>
              <a:t>…</a:t>
            </a:r>
            <a:r>
              <a:rPr lang="ko-KR" altLang="en-US" sz="3600" dirty="0">
                <a:latin typeface="+mn-ea"/>
              </a:rPr>
              <a:t>하는 </a:t>
            </a:r>
            <a:r>
              <a:rPr lang="ko-KR" altLang="en-US" sz="3600" dirty="0" err="1">
                <a:latin typeface="+mn-ea"/>
              </a:rPr>
              <a:t>것’으로</a:t>
            </a:r>
            <a:r>
              <a:rPr lang="ko-KR" altLang="en-US" sz="3600" dirty="0">
                <a:latin typeface="+mn-ea"/>
              </a:rPr>
              <a:t> 해석된다</a:t>
            </a:r>
            <a:r>
              <a:rPr lang="en-US" altLang="ko-KR" sz="3600" dirty="0">
                <a:latin typeface="+mn-ea"/>
              </a:rPr>
              <a:t>. what</a:t>
            </a:r>
            <a:r>
              <a:rPr lang="ko-KR" altLang="en-US" sz="3600" dirty="0">
                <a:latin typeface="+mn-ea"/>
              </a:rPr>
              <a:t>이 이끄는 절은 명사절로</a:t>
            </a:r>
            <a:r>
              <a:rPr lang="en-US" altLang="ko-KR" sz="3600" dirty="0">
                <a:latin typeface="+mn-ea"/>
              </a:rPr>
              <a:t>, </a:t>
            </a:r>
            <a:r>
              <a:rPr lang="ko-KR" altLang="en-US" sz="3600" dirty="0">
                <a:latin typeface="+mn-ea"/>
              </a:rPr>
              <a:t>문장에서 주어</a:t>
            </a:r>
            <a:r>
              <a:rPr lang="en-US" altLang="ko-KR" sz="3600" dirty="0">
                <a:latin typeface="+mn-ea"/>
              </a:rPr>
              <a:t>, </a:t>
            </a:r>
            <a:r>
              <a:rPr lang="ko-KR" altLang="en-US" sz="3600" dirty="0">
                <a:latin typeface="+mn-ea"/>
              </a:rPr>
              <a:t>보어</a:t>
            </a:r>
            <a:r>
              <a:rPr lang="en-US" altLang="ko-KR" sz="3600" dirty="0">
                <a:latin typeface="+mn-ea"/>
              </a:rPr>
              <a:t>, </a:t>
            </a:r>
            <a:r>
              <a:rPr lang="ko-KR" altLang="en-US" sz="3600" dirty="0">
                <a:latin typeface="+mn-ea"/>
              </a:rPr>
              <a:t>목적어 역할을 한다</a:t>
            </a:r>
            <a:r>
              <a:rPr lang="en-US" altLang="ko-KR" sz="3600" dirty="0">
                <a:latin typeface="+mn-ea"/>
              </a:rPr>
              <a:t>. </a:t>
            </a:r>
            <a:endParaRPr lang="ko-KR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7571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">
      <a:majorFont>
        <a:latin typeface="Calibri"/>
        <a:ea typeface="나눔 고딕"/>
        <a:cs typeface=""/>
      </a:majorFont>
      <a:minorFont>
        <a:latin typeface="Calibri"/>
        <a:ea typeface="나눔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502</Words>
  <Application>Microsoft Office PowerPoint</Application>
  <PresentationFormat>와이드스크린</PresentationFormat>
  <Paragraphs>120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2" baseType="lpstr">
      <vt:lpstr>Noto Sans KR</vt:lpstr>
      <vt:lpstr>Noto Sans KR Medium</vt:lpstr>
      <vt:lpstr>나눔 고딕</vt:lpstr>
      <vt:lpstr>맑은 고딕</vt:lpstr>
      <vt:lpstr>함초롬바탕</vt:lpstr>
      <vt:lpstr>Arial</vt:lpstr>
      <vt:lpstr>Calibri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32</cp:revision>
  <dcterms:created xsi:type="dcterms:W3CDTF">2024-07-02T00:56:12Z</dcterms:created>
  <dcterms:modified xsi:type="dcterms:W3CDTF">2024-09-25T01:34:58Z</dcterms:modified>
</cp:coreProperties>
</file>